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317" r:id="rId2"/>
    <p:sldId id="318" r:id="rId3"/>
    <p:sldId id="292" r:id="rId4"/>
    <p:sldId id="319" r:id="rId5"/>
    <p:sldId id="320" r:id="rId6"/>
    <p:sldId id="321" r:id="rId7"/>
    <p:sldId id="32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F3B"/>
    <a:srgbClr val="18453B"/>
    <a:srgbClr val="A5B6AE"/>
    <a:srgbClr val="0046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94645" autoAdjust="0"/>
  </p:normalViewPr>
  <p:slideViewPr>
    <p:cSldViewPr>
      <p:cViewPr varScale="1">
        <p:scale>
          <a:sx n="106" d="100"/>
          <a:sy n="106" d="100"/>
        </p:scale>
        <p:origin x="66" y="525"/>
      </p:cViewPr>
      <p:guideLst>
        <p:guide orient="horz" pos="2160"/>
        <p:guide pos="2880"/>
      </p:guideLst>
    </p:cSldViewPr>
  </p:slideViewPr>
  <p:outlineViewPr>
    <p:cViewPr>
      <p:scale>
        <a:sx n="33" d="100"/>
        <a:sy n="33" d="100"/>
      </p:scale>
      <p:origin x="0" y="-3771"/>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92" d="100"/>
          <a:sy n="92" d="100"/>
        </p:scale>
        <p:origin x="1971" y="3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Header Placeholder 1"/>
          <p:cNvSpPr>
            <a:spLocks noGrp="1"/>
          </p:cNvSpPr>
          <p:nvPr>
            <p:ph type="hdr" sz="quarter"/>
          </p:nvPr>
        </p:nvSpPr>
        <p:spPr>
          <a:xfrm>
            <a:off x="762000" y="0"/>
            <a:ext cx="2462149" cy="457200"/>
          </a:xfrm>
          <a:prstGeom prst="rect">
            <a:avLst/>
          </a:prstGeom>
        </p:spPr>
        <p:txBody>
          <a:bodyPr vert="horz" lIns="91440" tIns="45720" rIns="91440" bIns="45720" rtlCol="0" anchor="ctr"/>
          <a:lstStyle>
            <a:lvl1pPr algn="l">
              <a:defRPr sz="1200"/>
            </a:lvl1pPr>
          </a:lstStyle>
          <a:p>
            <a:endParaRPr lang="en-US" sz="1100" dirty="0"/>
          </a:p>
        </p:txBody>
      </p:sp>
      <p:sp>
        <p:nvSpPr>
          <p:cNvPr id="8" name="Date Placeholder 2"/>
          <p:cNvSpPr>
            <a:spLocks noGrp="1"/>
          </p:cNvSpPr>
          <p:nvPr>
            <p:ph type="dt" sz="quarter" idx="1"/>
          </p:nvPr>
        </p:nvSpPr>
        <p:spPr>
          <a:xfrm>
            <a:off x="3657600" y="0"/>
            <a:ext cx="2971800" cy="457200"/>
          </a:xfrm>
          <a:prstGeom prst="rect">
            <a:avLst/>
          </a:prstGeom>
        </p:spPr>
        <p:txBody>
          <a:bodyPr vert="horz" lIns="91440" tIns="45720" rIns="91440" bIns="45720" rtlCol="0" anchor="ctr"/>
          <a:lstStyle>
            <a:lvl1pPr algn="r">
              <a:defRPr sz="1200"/>
            </a:lvl1pPr>
          </a:lstStyle>
          <a:p>
            <a:endParaRPr lang="en-US" sz="1100" dirty="0"/>
          </a:p>
        </p:txBody>
      </p:sp>
      <p:sp>
        <p:nvSpPr>
          <p:cNvPr id="9" name="Footer Placeholder 3"/>
          <p:cNvSpPr>
            <a:spLocks noGrp="1"/>
          </p:cNvSpPr>
          <p:nvPr>
            <p:ph type="ftr" sz="quarter" idx="2"/>
          </p:nvPr>
        </p:nvSpPr>
        <p:spPr>
          <a:xfrm>
            <a:off x="257300" y="8686800"/>
            <a:ext cx="2971800" cy="457200"/>
          </a:xfrm>
          <a:prstGeom prst="rect">
            <a:avLst/>
          </a:prstGeom>
        </p:spPr>
        <p:txBody>
          <a:bodyPr vert="horz" lIns="91440" tIns="45720" rIns="91440" bIns="45720" rtlCol="0" anchor="b"/>
          <a:lstStyle>
            <a:lvl1pPr algn="l">
              <a:defRPr sz="1200"/>
            </a:lvl1pPr>
          </a:lstStyle>
          <a:p>
            <a:endParaRPr lang="en-US" sz="1100" dirty="0"/>
          </a:p>
        </p:txBody>
      </p:sp>
      <p:sp>
        <p:nvSpPr>
          <p:cNvPr id="10" name="Slide Number Placeholder 4"/>
          <p:cNvSpPr>
            <a:spLocks noGrp="1"/>
          </p:cNvSpPr>
          <p:nvPr>
            <p:ph type="sldNum" sz="quarter" idx="3"/>
          </p:nvPr>
        </p:nvSpPr>
        <p:spPr>
          <a:xfrm>
            <a:off x="3236025" y="8686800"/>
            <a:ext cx="411480" cy="457200"/>
          </a:xfrm>
          <a:prstGeom prst="rect">
            <a:avLst/>
          </a:prstGeom>
        </p:spPr>
        <p:txBody>
          <a:bodyPr vert="horz" lIns="91440" tIns="45720" rIns="91440" bIns="45720" rtlCol="0" anchor="b"/>
          <a:lstStyle>
            <a:lvl1pPr algn="r">
              <a:defRPr sz="1200"/>
            </a:lvl1pPr>
          </a:lstStyle>
          <a:p>
            <a:pPr algn="ctr"/>
            <a:endParaRPr lang="en-US" dirty="0"/>
          </a:p>
        </p:txBody>
      </p:sp>
      <p:pic>
        <p:nvPicPr>
          <p:cNvPr id="11" name="Picture 2" descr="D:\Users\wrd\Documents\CSE498\archive\logo\capstone\png\green-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270" y="11875"/>
            <a:ext cx="725805" cy="46101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3657600" y="8686800"/>
            <a:ext cx="2971800" cy="457200"/>
          </a:xfrm>
          <a:prstGeom prst="rect">
            <a:avLst/>
          </a:prstGeom>
          <a:noFill/>
        </p:spPr>
        <p:txBody>
          <a:bodyPr wrap="square" rtlCol="0" anchor="b">
            <a:noAutofit/>
          </a:bodyPr>
          <a:lstStyle/>
          <a:p>
            <a:pPr algn="r"/>
            <a:endParaRPr lang="en-US" sz="1100" dirty="0"/>
          </a:p>
        </p:txBody>
      </p:sp>
    </p:spTree>
    <p:extLst>
      <p:ext uri="{BB962C8B-B14F-4D97-AF65-F5344CB8AC3E}">
        <p14:creationId xmlns:p14="http://schemas.microsoft.com/office/powerpoint/2010/main" val="19579445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endParaRPr lang="en-US"/>
          </a:p>
        </p:txBody>
      </p:sp>
    </p:spTree>
    <p:extLst>
      <p:ext uri="{BB962C8B-B14F-4D97-AF65-F5344CB8AC3E}">
        <p14:creationId xmlns:p14="http://schemas.microsoft.com/office/powerpoint/2010/main" val="132426074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183435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9695730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6" name="Rectangle 2"/>
          <p:cNvSpPr>
            <a:spLocks noGrp="1" noRot="1" noChangeAspect="1" noChangeArrowheads="1" noTextEdit="1"/>
          </p:cNvSpPr>
          <p:nvPr>
            <p:ph type="sldImg"/>
          </p:nvPr>
        </p:nvSpPr>
        <p:spPr>
          <a:ln/>
        </p:spPr>
      </p:sp>
      <p:sp>
        <p:nvSpPr>
          <p:cNvPr id="51207" name="Rectangle 3"/>
          <p:cNvSpPr>
            <a:spLocks noGrp="1" noChangeArrowheads="1"/>
          </p:cNvSpPr>
          <p:nvPr>
            <p:ph type="body" idx="1"/>
          </p:nvPr>
        </p:nvSpPr>
        <p:spPr>
          <a:xfrm>
            <a:off x="913805" y="4343703"/>
            <a:ext cx="5030391" cy="411540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22783908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089730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8309364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5448022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25897368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capstone.cse.msu.edu/" TargetMode="External"/><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00668" y="1676400"/>
            <a:ext cx="7772400" cy="1470025"/>
          </a:xfrm>
        </p:spPr>
        <p:txBody>
          <a:bodyPr/>
          <a:lstStyle>
            <a:lvl1pPr algn="r">
              <a:defRPr/>
            </a:lvl1pPr>
          </a:lstStyle>
          <a:p>
            <a:r>
              <a:rPr lang="en-US" dirty="0"/>
              <a:t>Click to edit Master title style</a:t>
            </a:r>
          </a:p>
        </p:txBody>
      </p:sp>
      <p:sp>
        <p:nvSpPr>
          <p:cNvPr id="3" name="Subtitle 2"/>
          <p:cNvSpPr>
            <a:spLocks noGrp="1"/>
          </p:cNvSpPr>
          <p:nvPr>
            <p:ph type="subTitle" idx="1"/>
          </p:nvPr>
        </p:nvSpPr>
        <p:spPr>
          <a:xfrm>
            <a:off x="2072268" y="5867400"/>
            <a:ext cx="6400800" cy="854074"/>
          </a:xfrm>
        </p:spPr>
        <p:txBody>
          <a:bodyPr>
            <a:noAutofit/>
          </a:bodyPr>
          <a:lstStyle>
            <a:lvl1pPr marL="0" indent="0" algn="r">
              <a:spcBef>
                <a:spcPts val="0"/>
              </a:spcBef>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r>
              <a:rPr lang="en-US"/>
              <a:t>The Capstone Experience</a:t>
            </a:r>
          </a:p>
        </p:txBody>
      </p:sp>
      <p:sp>
        <p:nvSpPr>
          <p:cNvPr id="5" name="Footer Placeholder 4"/>
          <p:cNvSpPr>
            <a:spLocks noGrp="1"/>
          </p:cNvSpPr>
          <p:nvPr>
            <p:ph type="ftr" sz="quarter" idx="11"/>
          </p:nvPr>
        </p:nvSpPr>
        <p:spPr/>
        <p:txBody>
          <a:bodyPr/>
          <a:lstStyle/>
          <a:p>
            <a:r>
              <a:rPr lang="en-US" dirty="0"/>
              <a:t>Team [Team Name</a:t>
            </a:r>
            <a:r>
              <a:rPr lang="en-US"/>
              <a:t>] Project Video Status Report </a:t>
            </a:r>
            <a:r>
              <a:rPr lang="en-US" dirty="0"/>
              <a:t>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64718" y="895350"/>
            <a:ext cx="330835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3" name="Group 12"/>
          <p:cNvGrpSpPr/>
          <p:nvPr userDrawn="1"/>
        </p:nvGrpSpPr>
        <p:grpSpPr>
          <a:xfrm>
            <a:off x="76200" y="5399049"/>
            <a:ext cx="1618345" cy="1409337"/>
            <a:chOff x="76200" y="5399049"/>
            <a:chExt cx="1618345" cy="1409337"/>
          </a:xfrm>
        </p:grpSpPr>
        <p:pic>
          <p:nvPicPr>
            <p:cNvPr id="9" name="Picture 9" descr="D:\Users\wrd\Documents\CSE498\archive\logo\capstone-logo-green.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5399049"/>
              <a:ext cx="1618345" cy="102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a:spLocks noChangeArrowheads="1"/>
            </p:cNvSpPr>
            <p:nvPr/>
          </p:nvSpPr>
          <p:spPr bwMode="auto">
            <a:xfrm>
              <a:off x="93210" y="6376586"/>
              <a:ext cx="15843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algn="ctr" eaLnBrk="0" fontAlgn="base" hangingPunct="0">
                <a:spcBef>
                  <a:spcPct val="0"/>
                </a:spcBef>
                <a:spcAft>
                  <a:spcPct val="0"/>
                </a:spcAft>
                <a:defRPr sz="1600">
                  <a:solidFill>
                    <a:schemeClr val="tx1"/>
                  </a:solidFill>
                  <a:latin typeface="Arial" charset="0"/>
                </a:defRPr>
              </a:lvl6pPr>
              <a:lvl7pPr marL="2971800" indent="-228600" algn="ctr" eaLnBrk="0" fontAlgn="base" hangingPunct="0">
                <a:spcBef>
                  <a:spcPct val="0"/>
                </a:spcBef>
                <a:spcAft>
                  <a:spcPct val="0"/>
                </a:spcAft>
                <a:defRPr sz="1600">
                  <a:solidFill>
                    <a:schemeClr val="tx1"/>
                  </a:solidFill>
                  <a:latin typeface="Arial" charset="0"/>
                </a:defRPr>
              </a:lvl7pPr>
              <a:lvl8pPr marL="3429000" indent="-228600" algn="ctr" eaLnBrk="0" fontAlgn="base" hangingPunct="0">
                <a:spcBef>
                  <a:spcPct val="0"/>
                </a:spcBef>
                <a:spcAft>
                  <a:spcPct val="0"/>
                </a:spcAft>
                <a:defRPr sz="1600">
                  <a:solidFill>
                    <a:schemeClr val="tx1"/>
                  </a:solidFill>
                  <a:latin typeface="Arial" charset="0"/>
                </a:defRPr>
              </a:lvl8pPr>
              <a:lvl9pPr marL="3886200" indent="-228600" algn="ctr" eaLnBrk="0" fontAlgn="base" hangingPunct="0">
                <a:spcBef>
                  <a:spcPct val="0"/>
                </a:spcBef>
                <a:spcAft>
                  <a:spcPct val="0"/>
                </a:spcAft>
                <a:defRPr sz="1600">
                  <a:solidFill>
                    <a:schemeClr val="tx1"/>
                  </a:solidFill>
                  <a:latin typeface="Arial" charset="0"/>
                </a:defRPr>
              </a:lvl9pPr>
            </a:lstStyle>
            <a:p>
              <a:pPr algn="l" eaLnBrk="1" hangingPunct="1">
                <a:defRPr/>
              </a:pPr>
              <a:r>
                <a:rPr lang="en-US" sz="1100" i="1" dirty="0"/>
                <a:t>From Students…</a:t>
              </a:r>
            </a:p>
            <a:p>
              <a:pPr algn="r" eaLnBrk="1" hangingPunct="1">
                <a:defRPr/>
              </a:pPr>
              <a:r>
                <a:rPr lang="en-US" sz="1100" i="1" dirty="0"/>
                <a:t>…to Professionals</a:t>
              </a:r>
            </a:p>
          </p:txBody>
        </p:sp>
      </p:grpSp>
      <p:sp>
        <p:nvSpPr>
          <p:cNvPr id="8" name="TextBox 7"/>
          <p:cNvSpPr txBox="1"/>
          <p:nvPr userDrawn="1"/>
        </p:nvSpPr>
        <p:spPr>
          <a:xfrm>
            <a:off x="3977268" y="3225225"/>
            <a:ext cx="4495800" cy="584775"/>
          </a:xfrm>
          <a:prstGeom prst="rect">
            <a:avLst/>
          </a:prstGeom>
          <a:noFill/>
        </p:spPr>
        <p:txBody>
          <a:bodyPr wrap="square" rtlCol="0">
            <a:spAutoFit/>
          </a:bodyPr>
          <a:lstStyle/>
          <a:p>
            <a:pPr algn="r"/>
            <a:r>
              <a:rPr lang="en-US" sz="3200" dirty="0">
                <a:solidFill>
                  <a:srgbClr val="18453B"/>
                </a:solidFill>
              </a:rPr>
              <a:t>The Capstone</a:t>
            </a:r>
            <a:r>
              <a:rPr lang="en-US" sz="3200" baseline="0" dirty="0">
                <a:solidFill>
                  <a:srgbClr val="18453B"/>
                </a:solidFill>
              </a:rPr>
              <a:t> Experience</a:t>
            </a:r>
            <a:endParaRPr lang="en-US" sz="3200" dirty="0">
              <a:solidFill>
                <a:srgbClr val="18453B"/>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a:t>Click to edit Master title style</a:t>
            </a:r>
          </a:p>
        </p:txBody>
      </p:sp>
      <p:sp>
        <p:nvSpPr>
          <p:cNvPr id="3" name="Content Placeholder 2"/>
          <p:cNvSpPr>
            <a:spLocks noGrp="1"/>
          </p:cNvSpPr>
          <p:nvPr>
            <p:ph idx="1"/>
          </p:nvPr>
        </p:nvSpPr>
        <p:spPr/>
        <p:txBody>
          <a:bodyPr>
            <a:normAutofit/>
          </a:bodyPr>
          <a:lstStyle>
            <a:lvl1pPr marL="230188" indent="-230188">
              <a:defRPr/>
            </a:lvl1pPr>
            <a:lvl2pPr marL="461963" indent="-231775">
              <a:buFont typeface="Wingdings" pitchFamily="2" charset="2"/>
              <a:buChar char="§"/>
              <a:defRPr/>
            </a:lvl2pPr>
            <a:lvl3pPr marL="684213" indent="-222250">
              <a:buFont typeface="Courier New" pitchFamily="49" charset="0"/>
              <a:buChar char="o"/>
              <a:defRPr/>
            </a:lvl3pPr>
            <a:lvl4pPr marL="914400" indent="-230188">
              <a:defRPr/>
            </a:lvl4pPr>
            <a:lvl5pPr marL="1144588" indent="-230188">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492875"/>
            <a:ext cx="2133600" cy="365125"/>
          </a:xfrm>
        </p:spPr>
        <p:txBody>
          <a:bodyPr/>
          <a:lstStyle/>
          <a:p>
            <a:r>
              <a:rPr lang="en-US"/>
              <a:t>The Capstone Experience</a:t>
            </a:r>
          </a:p>
        </p:txBody>
      </p:sp>
      <p:sp>
        <p:nvSpPr>
          <p:cNvPr id="5" name="Footer Placeholder 4"/>
          <p:cNvSpPr>
            <a:spLocks noGrp="1"/>
          </p:cNvSpPr>
          <p:nvPr>
            <p:ph type="ftr" sz="quarter" idx="11"/>
          </p:nvPr>
        </p:nvSpPr>
        <p:spPr>
          <a:xfrm>
            <a:off x="2590800" y="6492875"/>
            <a:ext cx="4419600" cy="365125"/>
          </a:xfrm>
        </p:spPr>
        <p:txBody>
          <a:bodyPr/>
          <a:lstStyle/>
          <a:p>
            <a:r>
              <a:rPr lang="en-US" dirty="0"/>
              <a:t>Team [Team Name</a:t>
            </a:r>
            <a:r>
              <a:rPr lang="en-US"/>
              <a:t>] Project Video Status Report </a:t>
            </a:r>
            <a:r>
              <a:rPr lang="en-US" dirty="0"/>
              <a:t>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lgn="l">
              <a:defRPr/>
            </a:lvl1pPr>
          </a:lstStyle>
          <a:p>
            <a:r>
              <a:rPr lang="en-US"/>
              <a:t>The Capstone Experience</a:t>
            </a:r>
            <a:endParaRPr lang="en-US" dirty="0"/>
          </a:p>
        </p:txBody>
      </p:sp>
      <p:sp>
        <p:nvSpPr>
          <p:cNvPr id="4" name="Footer Placeholder 3"/>
          <p:cNvSpPr>
            <a:spLocks noGrp="1"/>
          </p:cNvSpPr>
          <p:nvPr>
            <p:ph type="ftr" sz="quarter" idx="11"/>
          </p:nvPr>
        </p:nvSpPr>
        <p:spPr>
          <a:xfrm>
            <a:off x="2590800" y="6492875"/>
            <a:ext cx="4419600" cy="365125"/>
          </a:xfrm>
        </p:spPr>
        <p:txBody>
          <a:bodyPr/>
          <a:lstStyle/>
          <a:p>
            <a:r>
              <a:rPr lang="en-US" dirty="0"/>
              <a:t>Team [Team Name</a:t>
            </a:r>
            <a:r>
              <a:rPr lang="en-US"/>
              <a:t>] Project Video Status Report </a:t>
            </a:r>
            <a:r>
              <a:rPr lang="en-US" dirty="0"/>
              <a:t>Presentation</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ad Me">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lvl1pPr>
              <a:defRPr/>
            </a:lvl1pPr>
          </a:lstStyle>
          <a:p>
            <a:endParaRPr lang="en-US" dirty="0"/>
          </a:p>
        </p:txBody>
      </p:sp>
      <p:sp>
        <p:nvSpPr>
          <p:cNvPr id="3" name="Text Placeholder 2"/>
          <p:cNvSpPr>
            <a:spLocks noGrp="1"/>
          </p:cNvSpPr>
          <p:nvPr>
            <p:ph type="body" idx="1" hasCustomPrompt="1"/>
          </p:nvPr>
        </p:nvSpPr>
        <p:spPr/>
        <p:txBody>
          <a:bodyPr>
            <a:noAutofit/>
          </a:bodyPr>
          <a:lstStyle>
            <a:lvl1pPr marL="115888" indent="-115888">
              <a:defRPr sz="1400"/>
            </a:lvl1pPr>
            <a:lvl2pPr marL="230188" indent="-114300">
              <a:defRPr sz="1200"/>
            </a:lvl2pPr>
            <a:lvl3pPr marL="341313" indent="-111125">
              <a:defRPr sz="1000"/>
            </a:lvl3pPr>
            <a:lvl4pPr marL="457200" indent="-115888">
              <a:defRPr sz="900"/>
            </a:lvl4pPr>
            <a:lvl5pPr marL="630238" indent="-173038">
              <a:defRPr sz="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04329499-39A5-440C-BCCE-859D530A9BC6}"/>
              </a:ext>
            </a:extLst>
          </p:cNvPr>
          <p:cNvSpPr>
            <a:spLocks noGrp="1"/>
          </p:cNvSpPr>
          <p:nvPr>
            <p:ph type="dt" sz="half" idx="10"/>
          </p:nvPr>
        </p:nvSpPr>
        <p:spPr/>
        <p:txBody>
          <a:bodyPr/>
          <a:lstStyle/>
          <a:p>
            <a:r>
              <a:rPr lang="en-US"/>
              <a:t>The Capstone Experience</a:t>
            </a:r>
          </a:p>
        </p:txBody>
      </p:sp>
      <p:sp>
        <p:nvSpPr>
          <p:cNvPr id="9" name="Footer Placeholder 8">
            <a:extLst>
              <a:ext uri="{FF2B5EF4-FFF2-40B4-BE49-F238E27FC236}">
                <a16:creationId xmlns:a16="http://schemas.microsoft.com/office/drawing/2014/main" id="{8F862691-B03E-4F5B-8EEC-079778841082}"/>
              </a:ext>
            </a:extLst>
          </p:cNvPr>
          <p:cNvSpPr>
            <a:spLocks noGrp="1"/>
          </p:cNvSpPr>
          <p:nvPr>
            <p:ph type="ftr" sz="quarter" idx="11"/>
          </p:nvPr>
        </p:nvSpPr>
        <p:spPr/>
        <p:txBody>
          <a:bodyPr/>
          <a:lstStyle/>
          <a:p>
            <a:r>
              <a:rPr lang="en-US"/>
              <a:t>Team [Team Name] Project Video Status Report Presentation</a:t>
            </a:r>
            <a:endParaRPr lang="en-US" dirty="0"/>
          </a:p>
        </p:txBody>
      </p:sp>
      <p:sp>
        <p:nvSpPr>
          <p:cNvPr id="10" name="Slide Number Placeholder 9">
            <a:extLst>
              <a:ext uri="{FF2B5EF4-FFF2-40B4-BE49-F238E27FC236}">
                <a16:creationId xmlns:a16="http://schemas.microsoft.com/office/drawing/2014/main" id="{137A45B1-BDCE-4390-B4D0-5432468D0B47}"/>
              </a:ext>
            </a:extLst>
          </p:cNvPr>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386162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Status Repo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lstStyle>
            <a:lvl1pPr>
              <a:defRPr>
                <a:solidFill>
                  <a:srgbClr val="18453B"/>
                </a:solidFill>
              </a:defRPr>
            </a:lvl1pPr>
          </a:lstStyle>
          <a:p>
            <a:r>
              <a:rPr lang="en-US" dirty="0"/>
              <a:t>Click to edit Master title style</a:t>
            </a:r>
          </a:p>
        </p:txBody>
      </p:sp>
      <p:sp>
        <p:nvSpPr>
          <p:cNvPr id="3" name="Content Placeholder 2"/>
          <p:cNvSpPr>
            <a:spLocks noGrp="1"/>
          </p:cNvSpPr>
          <p:nvPr>
            <p:ph idx="1"/>
          </p:nvPr>
        </p:nvSpPr>
        <p:spPr>
          <a:xfrm>
            <a:off x="457200" y="1981200"/>
            <a:ext cx="8229600" cy="4497589"/>
          </a:xfrm>
        </p:spPr>
        <p:txBody>
          <a:bodyPr>
            <a:normAutofit/>
          </a:bodyPr>
          <a:lstStyle>
            <a:lvl1pPr marL="234950" indent="-234950">
              <a:defRPr sz="2800"/>
            </a:lvl1pPr>
            <a:lvl2pPr marL="457200" indent="-234950">
              <a:buFont typeface="Wingdings" pitchFamily="2" charset="2"/>
              <a:buChar char="§"/>
              <a:defRPr sz="2400"/>
            </a:lvl2pPr>
            <a:lvl3pPr marL="688975" indent="-233363">
              <a:buFont typeface="Courier New" pitchFamily="49" charset="0"/>
              <a:buChar char="o"/>
              <a:defRPr sz="2000"/>
            </a:lvl3pPr>
            <a:lvl4pPr marL="914400" indent="-225425">
              <a:defRPr sz="1800"/>
            </a:lvl4pPr>
            <a:lvl5pPr marL="1146175" indent="-231775">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492875"/>
            <a:ext cx="21336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t>The Capstone Experience</a:t>
            </a:r>
          </a:p>
        </p:txBody>
      </p:sp>
      <p:sp>
        <p:nvSpPr>
          <p:cNvPr id="5" name="Footer Placeholder 4"/>
          <p:cNvSpPr>
            <a:spLocks noGrp="1"/>
          </p:cNvSpPr>
          <p:nvPr>
            <p:ph type="ftr" sz="quarter" idx="11"/>
          </p:nvPr>
        </p:nvSpPr>
        <p:spPr>
          <a:xfrm>
            <a:off x="2590800" y="6492875"/>
            <a:ext cx="44196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t>Team [Team Name] Project Video Status Report Presentation</a:t>
            </a: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Text Placeholder 9"/>
          <p:cNvSpPr>
            <a:spLocks noGrp="1"/>
          </p:cNvSpPr>
          <p:nvPr>
            <p:ph type="body" sz="quarter" idx="14"/>
          </p:nvPr>
        </p:nvSpPr>
        <p:spPr>
          <a:xfrm>
            <a:off x="457200" y="1592942"/>
            <a:ext cx="8229600" cy="388257"/>
          </a:xfrm>
        </p:spPr>
        <p:txBody>
          <a:bodyPr tIns="91440" anchor="ctr">
            <a:noAutofit/>
          </a:bodyPr>
          <a:lstStyle>
            <a:lvl1pPr marL="0" indent="0">
              <a:spcBef>
                <a:spcPts val="0"/>
              </a:spcBef>
              <a:buNone/>
              <a:defRPr sz="3200" b="0">
                <a:solidFill>
                  <a:srgbClr val="18453B"/>
                </a:solidFill>
              </a:defRPr>
            </a:lvl1pPr>
          </a:lstStyle>
          <a:p>
            <a:pPr lvl="0"/>
            <a:r>
              <a:rPr lang="en-US" dirty="0"/>
              <a:t>Click to edit Master text styles</a:t>
            </a:r>
          </a:p>
        </p:txBody>
      </p:sp>
      <p:sp>
        <p:nvSpPr>
          <p:cNvPr id="9" name="Text Placeholder 9"/>
          <p:cNvSpPr>
            <a:spLocks noGrp="1"/>
          </p:cNvSpPr>
          <p:nvPr>
            <p:ph type="body" sz="quarter" idx="15"/>
          </p:nvPr>
        </p:nvSpPr>
        <p:spPr>
          <a:xfrm>
            <a:off x="6858000" y="838200"/>
            <a:ext cx="1828800" cy="646331"/>
          </a:xfrm>
        </p:spPr>
        <p:txBody>
          <a:bodyPr tIns="91440" anchor="ctr">
            <a:noAutofit/>
          </a:bodyPr>
          <a:lstStyle>
            <a:lvl1pPr marL="0" indent="0" algn="r">
              <a:spcBef>
                <a:spcPts val="0"/>
              </a:spcBef>
              <a:buNone/>
              <a:defRPr sz="2000" b="0">
                <a:solidFill>
                  <a:schemeClr val="tx1"/>
                </a:solidFill>
              </a:defRPr>
            </a:lvl1pPr>
          </a:lstStyle>
          <a:p>
            <a:pPr lvl="0"/>
            <a:r>
              <a:rPr lang="en-US" dirty="0"/>
              <a:t>Click to edit Master text styles</a:t>
            </a:r>
          </a:p>
        </p:txBody>
      </p:sp>
      <p:sp>
        <p:nvSpPr>
          <p:cNvPr id="7" name="TextBox 6"/>
          <p:cNvSpPr txBox="1"/>
          <p:nvPr userDrawn="1"/>
        </p:nvSpPr>
        <p:spPr>
          <a:xfrm>
            <a:off x="457200" y="838200"/>
            <a:ext cx="6400800" cy="646331"/>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a:ln>
                  <a:noFill/>
                </a:ln>
                <a:solidFill>
                  <a:prstClr val="black"/>
                </a:solidFill>
                <a:effectLst/>
                <a:uLnTx/>
                <a:uFillTx/>
                <a:latin typeface="Calibri"/>
                <a:ea typeface="+mn-ea"/>
                <a:cs typeface="+mn-cs"/>
              </a:rPr>
              <a:t>Project Video Status Report</a:t>
            </a:r>
            <a:endParaRPr kumimoji="0" lang="en-US" sz="3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85596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7"/>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87858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492875"/>
            <a:ext cx="2133600" cy="365125"/>
          </a:xfrm>
          <a:prstGeom prst="rect">
            <a:avLst/>
          </a:prstGeom>
        </p:spPr>
        <p:txBody>
          <a:bodyPr vert="horz" lIns="137160" tIns="45720" rIns="91440" bIns="45720" rtlCol="0" anchor="ctr"/>
          <a:lstStyle>
            <a:lvl1pPr algn="l">
              <a:defRPr sz="1200">
                <a:solidFill>
                  <a:schemeClr val="tx1">
                    <a:tint val="75000"/>
                  </a:schemeClr>
                </a:solidFill>
              </a:defRPr>
            </a:lvl1pPr>
          </a:lstStyle>
          <a:p>
            <a:r>
              <a:rPr lang="en-US"/>
              <a:t>The Capstone Experience</a:t>
            </a:r>
          </a:p>
        </p:txBody>
      </p:sp>
      <p:sp>
        <p:nvSpPr>
          <p:cNvPr id="5" name="Footer Placeholder 4"/>
          <p:cNvSpPr>
            <a:spLocks noGrp="1"/>
          </p:cNvSpPr>
          <p:nvPr>
            <p:ph type="ftr" sz="quarter" idx="3"/>
          </p:nvPr>
        </p:nvSpPr>
        <p:spPr>
          <a:xfrm>
            <a:off x="1447800" y="6492875"/>
            <a:ext cx="6248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Team [Team Name] &lt;&lt;</a:t>
            </a:r>
            <a:r>
              <a:rPr lang="en-US" dirty="0" err="1"/>
              <a:t>PresentationName</a:t>
            </a:r>
            <a:r>
              <a:rPr lang="en-US" dirty="0"/>
              <a:t>&gt;&gt; Presentation</a:t>
            </a:r>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
        <p:nvSpPr>
          <p:cNvPr id="8" name="Rectangle 7"/>
          <p:cNvSpPr/>
          <p:nvPr userDrawn="1"/>
        </p:nvSpPr>
        <p:spPr>
          <a:xfrm>
            <a:off x="457200" y="1436649"/>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1436649"/>
            <a:ext cx="411480"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 descr="D:\Users\wrd\Documents\CSE498\archive\logo\capstone\png\green-green.png"/>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11151" y="6478789"/>
            <a:ext cx="544354" cy="34575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62" r:id="rId4"/>
    <p:sldLayoutId id="2147483663" r:id="rId5"/>
  </p:sldLayoutIdLst>
  <p:hf hdr="0"/>
  <p:txStyles>
    <p:titleStyle>
      <a:lvl1pPr algn="l" defTabSz="914400" rtl="0" eaLnBrk="1" latinLnBrk="0" hangingPunct="1">
        <a:spcBef>
          <a:spcPct val="0"/>
        </a:spcBef>
        <a:buNone/>
        <a:tabLst>
          <a:tab pos="8001000" algn="r"/>
        </a:tabLst>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itchFamily="2" charset="2"/>
        <a:buChar char="v"/>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apstone.cse.msu.edu/other-links/syllabus/"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04C03-F1AA-493E-A889-E98343C8248D}"/>
              </a:ext>
            </a:extLst>
          </p:cNvPr>
          <p:cNvSpPr>
            <a:spLocks noGrp="1"/>
          </p:cNvSpPr>
          <p:nvPr>
            <p:ph type="title"/>
          </p:nvPr>
        </p:nvSpPr>
        <p:spPr>
          <a:xfrm>
            <a:off x="457200" y="304800"/>
            <a:ext cx="8229600" cy="1143000"/>
          </a:xfrm>
        </p:spPr>
        <p:txBody>
          <a:bodyPr/>
          <a:lstStyle/>
          <a:p>
            <a:r>
              <a:rPr lang="en-US" dirty="0"/>
              <a:t>Read Me	</a:t>
            </a:r>
            <a:r>
              <a:rPr lang="en-US" sz="2000" dirty="0"/>
              <a:t>[1 of 2]</a:t>
            </a:r>
          </a:p>
        </p:txBody>
      </p:sp>
      <p:sp>
        <p:nvSpPr>
          <p:cNvPr id="3" name="Text Placeholder 2">
            <a:extLst>
              <a:ext uri="{FF2B5EF4-FFF2-40B4-BE49-F238E27FC236}">
                <a16:creationId xmlns:a16="http://schemas.microsoft.com/office/drawing/2014/main" id="{3469EBB1-721D-4FEA-B8B1-97125EF1F86E}"/>
              </a:ext>
            </a:extLst>
          </p:cNvPr>
          <p:cNvSpPr>
            <a:spLocks noGrp="1"/>
          </p:cNvSpPr>
          <p:nvPr>
            <p:ph type="body" idx="1"/>
          </p:nvPr>
        </p:nvSpPr>
        <p:spPr>
          <a:xfrm>
            <a:off x="457200" y="1600200"/>
            <a:ext cx="8229600" cy="4878589"/>
          </a:xfrm>
        </p:spPr>
        <p:txBody>
          <a:bodyPr/>
          <a:lstStyle/>
          <a:p>
            <a:r>
              <a:rPr lang="en-US" dirty="0"/>
              <a:t>Presenting</a:t>
            </a:r>
          </a:p>
          <a:p>
            <a:pPr lvl="1"/>
            <a:r>
              <a:rPr lang="en-US" dirty="0"/>
              <a:t>The purpose of </a:t>
            </a:r>
            <a:r>
              <a:rPr lang="en-US"/>
              <a:t>the Project Video Status Report </a:t>
            </a:r>
            <a:r>
              <a:rPr lang="en-US" dirty="0"/>
              <a:t>Presentation is to convince everyone that your team has made significant progress on your project video and will be able to complete it by the due date</a:t>
            </a:r>
            <a:r>
              <a:rPr lang="en-US"/>
              <a:t>, Sunday, April 14. </a:t>
            </a:r>
            <a:endParaRPr lang="en-US" dirty="0"/>
          </a:p>
          <a:p>
            <a:pPr lvl="1"/>
            <a:r>
              <a:rPr lang="en-US" dirty="0"/>
              <a:t>The time limit for your presentation </a:t>
            </a:r>
            <a:r>
              <a:rPr lang="en-US"/>
              <a:t>is 5 </a:t>
            </a:r>
            <a:r>
              <a:rPr lang="en-US" dirty="0"/>
              <a:t>minutes, which will be strictly enforced. Practice your presentation to ensure that your team will finish within the allotted time </a:t>
            </a:r>
            <a:r>
              <a:rPr lang="en-US"/>
              <a:t>of 5 </a:t>
            </a:r>
            <a:r>
              <a:rPr lang="en-US" dirty="0"/>
              <a:t>minutes.</a:t>
            </a:r>
          </a:p>
          <a:p>
            <a:pPr lvl="1"/>
            <a:r>
              <a:rPr lang="en-US" dirty="0"/>
              <a:t>We will meet in “split-hands” meetings</a:t>
            </a:r>
            <a:r>
              <a:rPr lang="en-US"/>
              <a:t>. Luke’s </a:t>
            </a:r>
            <a:r>
              <a:rPr lang="en-US" dirty="0"/>
              <a:t>teams will meet </a:t>
            </a:r>
            <a:r>
              <a:rPr lang="en-US"/>
              <a:t>in 152 Natural Resources, Griffin’s </a:t>
            </a:r>
            <a:r>
              <a:rPr lang="en-US" dirty="0"/>
              <a:t>teams will meet </a:t>
            </a:r>
            <a:r>
              <a:rPr lang="en-US"/>
              <a:t>in 2250 Engineering, and Sam’s </a:t>
            </a:r>
            <a:r>
              <a:rPr lang="en-US" dirty="0"/>
              <a:t>teams will meet </a:t>
            </a:r>
            <a:r>
              <a:rPr lang="en-US"/>
              <a:t>in 158 Natural Resources.</a:t>
            </a:r>
            <a:endParaRPr lang="en-US" dirty="0"/>
          </a:p>
          <a:p>
            <a:pPr lvl="1"/>
            <a:r>
              <a:rPr lang="en-US" dirty="0"/>
              <a:t>Dr. D. will combine the individual team slide decks into multiple slide decks, one for each TM.</a:t>
            </a:r>
          </a:p>
          <a:p>
            <a:pPr lvl="1"/>
            <a:r>
              <a:rPr lang="en-US" dirty="0"/>
              <a:t>Your TM will project the combined slide decks using their laptop, which your team will use for your presentation.</a:t>
            </a:r>
          </a:p>
          <a:p>
            <a:pPr lvl="1"/>
            <a:r>
              <a:rPr lang="en-US" dirty="0"/>
              <a:t>Your team may have one or more presenters.</a:t>
            </a:r>
          </a:p>
          <a:p>
            <a:pPr lvl="1"/>
            <a:r>
              <a:rPr lang="en-US" dirty="0"/>
              <a:t>The order in which the teams will present will be random.</a:t>
            </a:r>
          </a:p>
          <a:p>
            <a:r>
              <a:rPr lang="en-US" dirty="0"/>
              <a:t>Creating and Editing</a:t>
            </a:r>
          </a:p>
          <a:p>
            <a:pPr lvl="1"/>
            <a:r>
              <a:rPr lang="en-US"/>
              <a:t>Read and follow the instructions in “Editing Documents and Presentations Using Office 365” of our </a:t>
            </a:r>
            <a:r>
              <a:rPr lang="en-US">
                <a:hlinkClick r:id="rId3"/>
              </a:rPr>
              <a:t>course syllabus</a:t>
            </a:r>
            <a:r>
              <a:rPr lang="en-US"/>
              <a:t>.</a:t>
            </a:r>
          </a:p>
          <a:p>
            <a:pPr lvl="1"/>
            <a:r>
              <a:rPr lang="en-US"/>
              <a:t>You </a:t>
            </a:r>
            <a:r>
              <a:rPr lang="en-US" dirty="0"/>
              <a:t>must use this PowerPoint slide deck template as is. Do not change the number of slides unless the instructions explicitly allow you to duplicate slides. Do not change the order of the slides. Do not change the styles. Do not edit the master slides. </a:t>
            </a:r>
          </a:p>
          <a:p>
            <a:pPr lvl="1"/>
            <a:r>
              <a:rPr lang="en-US" dirty="0"/>
              <a:t>Throughout the template, replace placeholders […] with the appropriate information.</a:t>
            </a:r>
          </a:p>
          <a:p>
            <a:pPr lvl="1"/>
            <a:r>
              <a:rPr lang="en-US" dirty="0"/>
              <a:t>For each of the status report slides, replace the placeholders between “[“ and “]” with honest actual values like “Yes” or “10” or “75%”. Do NOT add or delete bullet points.</a:t>
            </a:r>
          </a:p>
          <a:p>
            <a:pPr lvl="1"/>
            <a:r>
              <a:rPr lang="en-US" dirty="0"/>
              <a:t>Edit the center footer by clicking the Header &amp; Footer button on the Insert ribbon. Change [Team Name] in the footer to your company name as in “Team </a:t>
            </a:r>
            <a:r>
              <a:rPr lang="en-US"/>
              <a:t>TechSmith Project Video Status Report </a:t>
            </a:r>
            <a:r>
              <a:rPr lang="en-US" dirty="0"/>
              <a:t>Presentation”. If necessary, extend the width of the center footer textbox on the master slide, making sure that you re-center the enlarged textbox.</a:t>
            </a:r>
          </a:p>
          <a:p>
            <a:pPr lvl="1"/>
            <a:r>
              <a:rPr lang="en-US" dirty="0"/>
              <a:t>Do not include any company confidential information in your presentation.</a:t>
            </a:r>
          </a:p>
          <a:p>
            <a:pPr lvl="1"/>
            <a:r>
              <a:rPr lang="en-US" dirty="0"/>
              <a:t>Delete every textbox that includes “Delete this textbox” and every slide that includes “Delete this slide.”</a:t>
            </a:r>
          </a:p>
        </p:txBody>
      </p:sp>
      <p:sp>
        <p:nvSpPr>
          <p:cNvPr id="4" name="Date Placeholder 3">
            <a:extLst>
              <a:ext uri="{FF2B5EF4-FFF2-40B4-BE49-F238E27FC236}">
                <a16:creationId xmlns:a16="http://schemas.microsoft.com/office/drawing/2014/main" id="{D0159610-3008-4D1C-8143-03461E7DDE70}"/>
              </a:ext>
            </a:extLst>
          </p:cNvPr>
          <p:cNvSpPr>
            <a:spLocks noGrp="1"/>
          </p:cNvSpPr>
          <p:nvPr>
            <p:ph type="dt" sz="half" idx="10"/>
          </p:nvPr>
        </p:nvSpPr>
        <p:spPr>
          <a:xfrm>
            <a:off x="457200" y="6492875"/>
            <a:ext cx="2133600" cy="365125"/>
          </a:xfrm>
        </p:spPr>
        <p:txBody>
          <a:bodyPr/>
          <a:lstStyle/>
          <a:p>
            <a:r>
              <a:rPr lang="en-US"/>
              <a:t>The Capstone Experience</a:t>
            </a:r>
          </a:p>
        </p:txBody>
      </p:sp>
      <p:sp>
        <p:nvSpPr>
          <p:cNvPr id="5" name="Footer Placeholder 4">
            <a:extLst>
              <a:ext uri="{FF2B5EF4-FFF2-40B4-BE49-F238E27FC236}">
                <a16:creationId xmlns:a16="http://schemas.microsoft.com/office/drawing/2014/main" id="{8B18DB98-9A38-4186-BFE2-B50D6DA1288F}"/>
              </a:ext>
            </a:extLst>
          </p:cNvPr>
          <p:cNvSpPr>
            <a:spLocks noGrp="1"/>
          </p:cNvSpPr>
          <p:nvPr>
            <p:ph type="ftr" sz="quarter" idx="11"/>
          </p:nvPr>
        </p:nvSpPr>
        <p:spPr>
          <a:xfrm>
            <a:off x="1447800" y="6492875"/>
            <a:ext cx="6248400" cy="365125"/>
          </a:xfrm>
        </p:spPr>
        <p:txBody>
          <a:bodyPr/>
          <a:lstStyle/>
          <a:p>
            <a:r>
              <a:rPr lang="en-US"/>
              <a:t>Team [Team Name] Project Video Status Report Presentation</a:t>
            </a:r>
            <a:endParaRPr lang="en-US" dirty="0"/>
          </a:p>
        </p:txBody>
      </p:sp>
      <p:sp>
        <p:nvSpPr>
          <p:cNvPr id="6" name="Slide Number Placeholder 5">
            <a:extLst>
              <a:ext uri="{FF2B5EF4-FFF2-40B4-BE49-F238E27FC236}">
                <a16:creationId xmlns:a16="http://schemas.microsoft.com/office/drawing/2014/main" id="{76BB81A2-1802-4F8C-9C16-374BABA42C85}"/>
              </a:ext>
            </a:extLst>
          </p:cNvPr>
          <p:cNvSpPr>
            <a:spLocks noGrp="1"/>
          </p:cNvSpPr>
          <p:nvPr>
            <p:ph type="sldNum" sz="quarter" idx="12"/>
          </p:nvPr>
        </p:nvSpPr>
        <p:spPr>
          <a:xfrm>
            <a:off x="7010400" y="6492875"/>
            <a:ext cx="2133600" cy="365125"/>
          </a:xfrm>
        </p:spPr>
        <p:txBody>
          <a:bodyPr/>
          <a:lstStyle/>
          <a:p>
            <a:fld id="{B6F15528-21DE-4FAA-801E-634DDDAF4B2B}" type="slidenum">
              <a:rPr lang="en-US" smtClean="0"/>
              <a:pPr/>
              <a:t>1</a:t>
            </a:fld>
            <a:endParaRPr lang="en-US" dirty="0"/>
          </a:p>
        </p:txBody>
      </p:sp>
      <p:sp>
        <p:nvSpPr>
          <p:cNvPr id="7" name="TextBox 6">
            <a:extLst>
              <a:ext uri="{FF2B5EF4-FFF2-40B4-BE49-F238E27FC236}">
                <a16:creationId xmlns:a16="http://schemas.microsoft.com/office/drawing/2014/main" id="{64A9D1DA-1C08-22B2-6122-127FEAA9EED6}"/>
              </a:ext>
            </a:extLst>
          </p:cNvPr>
          <p:cNvSpPr txBox="1"/>
          <p:nvPr/>
        </p:nvSpPr>
        <p:spPr>
          <a:xfrm>
            <a:off x="6934200" y="0"/>
            <a:ext cx="2209800" cy="369332"/>
          </a:xfrm>
          <a:prstGeom prst="rect">
            <a:avLst/>
          </a:prstGeom>
          <a:noFill/>
        </p:spPr>
        <p:txBody>
          <a:bodyPr wrap="square" rtlCol="0">
            <a:spAutoFit/>
          </a:bodyPr>
          <a:lstStyle/>
          <a:p>
            <a:pPr algn="r"/>
            <a:r>
              <a:rPr lang="en-US" b="1" dirty="0">
                <a:solidFill>
                  <a:srgbClr val="FF0000"/>
                </a:solidFill>
              </a:rPr>
              <a:t>Delete this slide.</a:t>
            </a:r>
          </a:p>
        </p:txBody>
      </p:sp>
    </p:spTree>
    <p:extLst>
      <p:ext uri="{BB962C8B-B14F-4D97-AF65-F5344CB8AC3E}">
        <p14:creationId xmlns:p14="http://schemas.microsoft.com/office/powerpoint/2010/main" val="1157330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0DF3C-5B2A-4187-BCD1-E0A0A4ED35C0}"/>
              </a:ext>
            </a:extLst>
          </p:cNvPr>
          <p:cNvSpPr>
            <a:spLocks noGrp="1"/>
          </p:cNvSpPr>
          <p:nvPr>
            <p:ph type="title"/>
          </p:nvPr>
        </p:nvSpPr>
        <p:spPr/>
        <p:txBody>
          <a:bodyPr/>
          <a:lstStyle/>
          <a:p>
            <a:r>
              <a:rPr lang="en-US" dirty="0"/>
              <a:t>READ ME	</a:t>
            </a:r>
            <a:r>
              <a:rPr lang="en-US" sz="2000" dirty="0"/>
              <a:t>[2 of 2]</a:t>
            </a:r>
          </a:p>
        </p:txBody>
      </p:sp>
      <p:sp>
        <p:nvSpPr>
          <p:cNvPr id="3" name="Text Placeholder 2">
            <a:extLst>
              <a:ext uri="{FF2B5EF4-FFF2-40B4-BE49-F238E27FC236}">
                <a16:creationId xmlns:a16="http://schemas.microsoft.com/office/drawing/2014/main" id="{8112199E-D4EE-4872-9308-535DBCD44686}"/>
              </a:ext>
            </a:extLst>
          </p:cNvPr>
          <p:cNvSpPr>
            <a:spLocks noGrp="1"/>
          </p:cNvSpPr>
          <p:nvPr>
            <p:ph type="body" idx="1"/>
          </p:nvPr>
        </p:nvSpPr>
        <p:spPr/>
        <p:txBody>
          <a:bodyPr/>
          <a:lstStyle/>
          <a:p>
            <a:r>
              <a:rPr lang="en-US" dirty="0"/>
              <a:t>Submitting</a:t>
            </a:r>
          </a:p>
          <a:p>
            <a:pPr lvl="1"/>
            <a:r>
              <a:rPr lang="en-US" dirty="0"/>
              <a:t>All presentations must be submitted to us and to your client by 11:59 p.m</a:t>
            </a:r>
            <a:r>
              <a:rPr lang="en-US"/>
              <a:t>., Wednesday, April 10.</a:t>
            </a:r>
            <a:endParaRPr lang="en-US" dirty="0"/>
          </a:p>
          <a:p>
            <a:pPr lvl="1"/>
            <a:r>
              <a:rPr lang="en-US" dirty="0"/>
              <a:t>Name your PowerPoint slide deck file as “team-[</a:t>
            </a:r>
            <a:r>
              <a:rPr lang="en-US"/>
              <a:t>team-name]-project-video-status-report-presentation</a:t>
            </a:r>
            <a:r>
              <a:rPr lang="en-US" dirty="0"/>
              <a:t>.pptx” replacing “[team-name]” with your team’s name normalized by using all lower case, deleting non-numeric and non-alphabetic characters, and replacing blanks by dashes. Examples include </a:t>
            </a:r>
            <a:r>
              <a:rPr lang="en-US"/>
              <a:t>“team-kelloggs-project-video-status-report-presentation</a:t>
            </a:r>
            <a:r>
              <a:rPr lang="en-US" dirty="0"/>
              <a:t>.pptx” and </a:t>
            </a:r>
            <a:r>
              <a:rPr lang="en-US"/>
              <a:t>“team-delta-dental-knowledge-science-1-project-video-status-report-presentation</a:t>
            </a:r>
            <a:r>
              <a:rPr lang="en-US" dirty="0"/>
              <a:t>.pptx” .</a:t>
            </a:r>
          </a:p>
          <a:p>
            <a:pPr lvl="1"/>
            <a:r>
              <a:rPr lang="en-US" dirty="0"/>
              <a:t>Upload your PowerPoint slide deck to the </a:t>
            </a:r>
            <a:r>
              <a:rPr lang="en-US"/>
              <a:t>folder “Project Video Status Report </a:t>
            </a:r>
            <a:r>
              <a:rPr lang="en-US" dirty="0"/>
              <a:t>Presentation Slide Decks” in our Microsoft Teams General Channel file space by 11:59 p.m</a:t>
            </a:r>
            <a:r>
              <a:rPr lang="en-US"/>
              <a:t>., Wednesday, April 10. </a:t>
            </a:r>
            <a:r>
              <a:rPr lang="en-US" dirty="0"/>
              <a:t>In addition, upload your slide deck to your team’s private channel file space in case your slide deck is deleted by accident from the General Channel file space, and you need to prove that you did indeed upload your slide deck by the due date and time. Set File Explorer or Finder to show all file extensions to ensure that there are no blanks before the “.pptx” extension as in “team-amazon .pptx”.</a:t>
            </a:r>
          </a:p>
        </p:txBody>
      </p:sp>
      <p:sp>
        <p:nvSpPr>
          <p:cNvPr id="4" name="Date Placeholder 3">
            <a:extLst>
              <a:ext uri="{FF2B5EF4-FFF2-40B4-BE49-F238E27FC236}">
                <a16:creationId xmlns:a16="http://schemas.microsoft.com/office/drawing/2014/main" id="{20B62F5D-46FA-4F0F-BCC1-C119C7831E72}"/>
              </a:ext>
            </a:extLst>
          </p:cNvPr>
          <p:cNvSpPr>
            <a:spLocks noGrp="1"/>
          </p:cNvSpPr>
          <p:nvPr>
            <p:ph type="dt" sz="half" idx="10"/>
          </p:nvPr>
        </p:nvSpPr>
        <p:spPr/>
        <p:txBody>
          <a:bodyPr/>
          <a:lstStyle/>
          <a:p>
            <a:r>
              <a:rPr lang="en-US"/>
              <a:t>The Capstone Experience</a:t>
            </a:r>
          </a:p>
        </p:txBody>
      </p:sp>
      <p:sp>
        <p:nvSpPr>
          <p:cNvPr id="5" name="Footer Placeholder 4">
            <a:extLst>
              <a:ext uri="{FF2B5EF4-FFF2-40B4-BE49-F238E27FC236}">
                <a16:creationId xmlns:a16="http://schemas.microsoft.com/office/drawing/2014/main" id="{D28B374A-B281-4843-9AC3-A3A107972B7A}"/>
              </a:ext>
            </a:extLst>
          </p:cNvPr>
          <p:cNvSpPr>
            <a:spLocks noGrp="1"/>
          </p:cNvSpPr>
          <p:nvPr>
            <p:ph type="ftr" sz="quarter" idx="11"/>
          </p:nvPr>
        </p:nvSpPr>
        <p:spPr/>
        <p:txBody>
          <a:bodyPr/>
          <a:lstStyle/>
          <a:p>
            <a:r>
              <a:rPr lang="en-US"/>
              <a:t>Team [Team Name] Project Video Status Report Presentation</a:t>
            </a:r>
            <a:endParaRPr lang="en-US" dirty="0"/>
          </a:p>
        </p:txBody>
      </p:sp>
      <p:sp>
        <p:nvSpPr>
          <p:cNvPr id="6" name="Slide Number Placeholder 5">
            <a:extLst>
              <a:ext uri="{FF2B5EF4-FFF2-40B4-BE49-F238E27FC236}">
                <a16:creationId xmlns:a16="http://schemas.microsoft.com/office/drawing/2014/main" id="{A40DE568-4073-4C24-8A02-E79417DE830A}"/>
              </a:ext>
            </a:extLst>
          </p:cNvPr>
          <p:cNvSpPr>
            <a:spLocks noGrp="1"/>
          </p:cNvSpPr>
          <p:nvPr>
            <p:ph type="sldNum" sz="quarter" idx="12"/>
          </p:nvPr>
        </p:nvSpPr>
        <p:spPr/>
        <p:txBody>
          <a:bodyPr/>
          <a:lstStyle/>
          <a:p>
            <a:fld id="{B6F15528-21DE-4FAA-801E-634DDDAF4B2B}" type="slidenum">
              <a:rPr lang="en-US" smtClean="0"/>
              <a:pPr/>
              <a:t>2</a:t>
            </a:fld>
            <a:endParaRPr lang="en-US" dirty="0"/>
          </a:p>
        </p:txBody>
      </p:sp>
      <p:sp>
        <p:nvSpPr>
          <p:cNvPr id="7" name="TextBox 6">
            <a:extLst>
              <a:ext uri="{FF2B5EF4-FFF2-40B4-BE49-F238E27FC236}">
                <a16:creationId xmlns:a16="http://schemas.microsoft.com/office/drawing/2014/main" id="{A9CE2A68-12D1-5DB0-5E99-17C748239E36}"/>
              </a:ext>
            </a:extLst>
          </p:cNvPr>
          <p:cNvSpPr txBox="1"/>
          <p:nvPr/>
        </p:nvSpPr>
        <p:spPr>
          <a:xfrm>
            <a:off x="6934200" y="0"/>
            <a:ext cx="2209800" cy="369332"/>
          </a:xfrm>
          <a:prstGeom prst="rect">
            <a:avLst/>
          </a:prstGeom>
          <a:noFill/>
        </p:spPr>
        <p:txBody>
          <a:bodyPr wrap="square" rtlCol="0">
            <a:spAutoFit/>
          </a:bodyPr>
          <a:lstStyle/>
          <a:p>
            <a:pPr algn="r"/>
            <a:r>
              <a:rPr lang="en-US" b="1" dirty="0">
                <a:solidFill>
                  <a:srgbClr val="FF0000"/>
                </a:solidFill>
              </a:rPr>
              <a:t>Delete this slide.</a:t>
            </a:r>
          </a:p>
        </p:txBody>
      </p:sp>
    </p:spTree>
    <p:extLst>
      <p:ext uri="{BB962C8B-B14F-4D97-AF65-F5344CB8AC3E}">
        <p14:creationId xmlns:p14="http://schemas.microsoft.com/office/powerpoint/2010/main" val="1648854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normAutofit fontScale="90000"/>
          </a:bodyPr>
          <a:lstStyle/>
          <a:p>
            <a:r>
              <a:rPr lang="en-US"/>
              <a:t>Project Video Status Report Presentation</a:t>
            </a:r>
            <a:br>
              <a:rPr lang="en-US" dirty="0"/>
            </a:br>
            <a:r>
              <a:rPr lang="en-US" sz="3600" dirty="0"/>
              <a:t>[Project Title 36pt]</a:t>
            </a:r>
          </a:p>
        </p:txBody>
      </p:sp>
      <p:sp>
        <p:nvSpPr>
          <p:cNvPr id="3" name="Subtitle 2"/>
          <p:cNvSpPr>
            <a:spLocks noGrp="1"/>
          </p:cNvSpPr>
          <p:nvPr>
            <p:ph type="subTitle" idx="1"/>
          </p:nvPr>
        </p:nvSpPr>
        <p:spPr>
          <a:xfrm>
            <a:off x="2072268" y="3810000"/>
            <a:ext cx="6400800" cy="2362200"/>
          </a:xfrm>
        </p:spPr>
        <p:txBody>
          <a:bodyPr/>
          <a:lstStyle/>
          <a:p>
            <a:r>
              <a:rPr lang="en-US" sz="2400" dirty="0">
                <a:solidFill>
                  <a:srgbClr val="18453B"/>
                </a:solidFill>
              </a:rPr>
              <a:t>Team [Team Name 24pt]</a:t>
            </a:r>
          </a:p>
          <a:p>
            <a:pPr>
              <a:spcBef>
                <a:spcPts val="600"/>
              </a:spcBef>
            </a:pPr>
            <a:r>
              <a:rPr lang="en-US" dirty="0">
                <a:solidFill>
                  <a:srgbClr val="18453B"/>
                </a:solidFill>
              </a:rPr>
              <a:t>[Team Member 1 16pt]</a:t>
            </a:r>
          </a:p>
          <a:p>
            <a:r>
              <a:rPr lang="en-US" dirty="0">
                <a:solidFill>
                  <a:srgbClr val="18453B"/>
                </a:solidFill>
              </a:rPr>
              <a:t>[Team Member 2 16pt]</a:t>
            </a:r>
          </a:p>
          <a:p>
            <a:r>
              <a:rPr lang="en-US" dirty="0">
                <a:solidFill>
                  <a:srgbClr val="18453B"/>
                </a:solidFill>
              </a:rPr>
              <a:t>[Team Member 3 16pt]</a:t>
            </a:r>
          </a:p>
          <a:p>
            <a:r>
              <a:rPr lang="en-US" dirty="0">
                <a:solidFill>
                  <a:srgbClr val="18453B"/>
                </a:solidFill>
              </a:rPr>
              <a:t>[Team Member 4 16pt]</a:t>
            </a:r>
          </a:p>
          <a:p>
            <a:r>
              <a:rPr lang="en-US" dirty="0">
                <a:solidFill>
                  <a:srgbClr val="18453B"/>
                </a:solidFill>
              </a:rPr>
              <a:t>[Team Member 5 16pt]</a:t>
            </a:r>
          </a:p>
          <a:p>
            <a:r>
              <a:rPr lang="en-US" dirty="0">
                <a:solidFill>
                  <a:srgbClr val="18453B"/>
                </a:solidFill>
              </a:rPr>
              <a:t>[Team Member 6 16pt]</a:t>
            </a:r>
          </a:p>
          <a:p>
            <a:pPr>
              <a:spcBef>
                <a:spcPts val="600"/>
              </a:spcBef>
            </a:pPr>
            <a:r>
              <a:rPr lang="en-US" dirty="0"/>
              <a:t>Department of Computer Science and Engineering</a:t>
            </a:r>
          </a:p>
          <a:p>
            <a:r>
              <a:rPr lang="en-US" dirty="0"/>
              <a:t>Michigan State University</a:t>
            </a:r>
          </a:p>
          <a:p>
            <a:pPr>
              <a:spcBef>
                <a:spcPts val="600"/>
              </a:spcBef>
            </a:pPr>
            <a:r>
              <a:rPr lang="en-US"/>
              <a:t>Spring 2024</a:t>
            </a:r>
            <a:endParaRPr lang="en-US" dirty="0"/>
          </a:p>
        </p:txBody>
      </p:sp>
    </p:spTree>
    <p:extLst>
      <p:ext uri="{BB962C8B-B14F-4D97-AF65-F5344CB8AC3E}">
        <p14:creationId xmlns:p14="http://schemas.microsoft.com/office/powerpoint/2010/main" val="136603766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Team [Team Name]</a:t>
            </a:r>
          </a:p>
        </p:txBody>
      </p:sp>
      <p:sp>
        <p:nvSpPr>
          <p:cNvPr id="21507" name="Content Placeholder 2"/>
          <p:cNvSpPr>
            <a:spLocks noGrp="1"/>
          </p:cNvSpPr>
          <p:nvPr>
            <p:ph idx="1"/>
          </p:nvPr>
        </p:nvSpPr>
        <p:spPr>
          <a:xfrm>
            <a:off x="457200" y="1981200"/>
            <a:ext cx="8229600" cy="4497589"/>
          </a:xfrm>
        </p:spPr>
        <p:txBody>
          <a:bodyPr>
            <a:normAutofit/>
          </a:bodyPr>
          <a:lstStyle/>
          <a:p>
            <a:r>
              <a:rPr lang="fr-FR" dirty="0" err="1"/>
              <a:t>Storyboarding</a:t>
            </a:r>
            <a:endParaRPr lang="fr-FR" dirty="0"/>
          </a:p>
          <a:p>
            <a:pPr lvl="1"/>
            <a:r>
              <a:rPr lang="fr-FR" dirty="0" err="1"/>
              <a:t>Introduces</a:t>
            </a:r>
            <a:r>
              <a:rPr lang="fr-FR" dirty="0"/>
              <a:t> Client </a:t>
            </a:r>
            <a:r>
              <a:rPr lang="fr-FR" dirty="0" err="1"/>
              <a:t>Company</a:t>
            </a:r>
            <a:r>
              <a:rPr lang="fr-FR" dirty="0"/>
              <a:t>: [Yes or No]</a:t>
            </a:r>
          </a:p>
          <a:p>
            <a:pPr lvl="1"/>
            <a:r>
              <a:rPr lang="fr-FR" dirty="0" err="1"/>
              <a:t>Provides</a:t>
            </a:r>
            <a:r>
              <a:rPr lang="fr-FR" dirty="0"/>
              <a:t> Motivation for Project: [Yes or No]</a:t>
            </a:r>
          </a:p>
          <a:p>
            <a:pPr lvl="1"/>
            <a:r>
              <a:rPr lang="fr-FR" dirty="0" err="1"/>
              <a:t>Number</a:t>
            </a:r>
            <a:r>
              <a:rPr lang="fr-FR" dirty="0"/>
              <a:t> of Use Cases </a:t>
            </a:r>
            <a:r>
              <a:rPr lang="fr-FR" dirty="0" err="1"/>
              <a:t>Illustrated</a:t>
            </a:r>
            <a:r>
              <a:rPr lang="fr-FR" dirty="0"/>
              <a:t>: [0 or 1 or 2 or…]</a:t>
            </a:r>
          </a:p>
          <a:p>
            <a:pPr lvl="1"/>
            <a:r>
              <a:rPr lang="fr-FR" dirty="0" err="1"/>
              <a:t>Includes</a:t>
            </a:r>
            <a:r>
              <a:rPr lang="fr-FR" dirty="0"/>
              <a:t> </a:t>
            </a:r>
            <a:r>
              <a:rPr lang="fr-FR" dirty="0" err="1"/>
              <a:t>Technical</a:t>
            </a:r>
            <a:r>
              <a:rPr lang="fr-FR" dirty="0"/>
              <a:t> Details: [Yes or No]</a:t>
            </a:r>
          </a:p>
          <a:p>
            <a:pPr lvl="1"/>
            <a:r>
              <a:rPr lang="fr-FR" dirty="0" err="1"/>
              <a:t>Includes</a:t>
            </a:r>
            <a:r>
              <a:rPr lang="fr-FR" dirty="0"/>
              <a:t> </a:t>
            </a:r>
            <a:r>
              <a:rPr lang="fr-FR" dirty="0" err="1"/>
              <a:t>Acknowledgements</a:t>
            </a:r>
            <a:r>
              <a:rPr lang="fr-FR" dirty="0"/>
              <a:t>: [Yes or No]</a:t>
            </a:r>
          </a:p>
          <a:p>
            <a:pPr lvl="1"/>
            <a:r>
              <a:rPr lang="fr-FR" dirty="0" err="1"/>
              <a:t>Projected</a:t>
            </a:r>
            <a:r>
              <a:rPr lang="fr-FR" dirty="0"/>
              <a:t> </a:t>
            </a:r>
            <a:r>
              <a:rPr lang="fr-FR" dirty="0" err="1"/>
              <a:t>Length</a:t>
            </a:r>
            <a:r>
              <a:rPr lang="fr-FR" dirty="0"/>
              <a:t> in Minutes: [ </a:t>
            </a:r>
            <a:r>
              <a:rPr lang="fr-FR"/>
              <a:t>~ 10]</a:t>
            </a:r>
            <a:endParaRPr lang="fr-FR" dirty="0"/>
          </a:p>
          <a:p>
            <a:pPr lvl="1"/>
            <a:r>
              <a:rPr lang="fr-FR" dirty="0"/>
              <a:t>% Complete: [0% to 100%]</a:t>
            </a:r>
          </a:p>
        </p:txBody>
      </p:sp>
      <p:sp>
        <p:nvSpPr>
          <p:cNvPr id="7" name="Date Placeholder 6"/>
          <p:cNvSpPr>
            <a:spLocks noGrp="1"/>
          </p:cNvSpPr>
          <p:nvPr>
            <p:ph type="dt" sz="half" idx="10"/>
          </p:nvPr>
        </p:nvSpPr>
        <p:spPr>
          <a:xfrm>
            <a:off x="457200" y="6492875"/>
            <a:ext cx="2133600" cy="365125"/>
          </a:xfrm>
        </p:spPr>
        <p:txBody>
          <a:bodyPr/>
          <a:lstStyle/>
          <a:p>
            <a:pPr lvl="0"/>
            <a:r>
              <a:rPr lang="en-US" noProof="0"/>
              <a:t>The Capstone Experience</a:t>
            </a:r>
          </a:p>
        </p:txBody>
      </p:sp>
      <p:sp>
        <p:nvSpPr>
          <p:cNvPr id="6" name="Footer Placeholder 5"/>
          <p:cNvSpPr>
            <a:spLocks noGrp="1"/>
          </p:cNvSpPr>
          <p:nvPr>
            <p:ph type="ftr" sz="quarter" idx="11"/>
          </p:nvPr>
        </p:nvSpPr>
        <p:spPr>
          <a:xfrm>
            <a:off x="2590800" y="6492875"/>
            <a:ext cx="4419600" cy="365125"/>
          </a:xfrm>
        </p:spPr>
        <p:txBody>
          <a:bodyPr/>
          <a:lstStyle/>
          <a:p>
            <a:pPr lvl="0"/>
            <a:r>
              <a:rPr lang="en-US" noProof="0" dirty="0"/>
              <a:t>Team [Team Name</a:t>
            </a:r>
            <a:r>
              <a:rPr lang="en-US" noProof="0"/>
              <a:t>] Project Video Status Report </a:t>
            </a:r>
            <a:r>
              <a:rPr lang="en-US" noProof="0" dirty="0"/>
              <a:t>Presentation</a:t>
            </a:r>
          </a:p>
        </p:txBody>
      </p:sp>
      <p:sp>
        <p:nvSpPr>
          <p:cNvPr id="5" name="Slide Number Placeholder 4"/>
          <p:cNvSpPr>
            <a:spLocks noGrp="1"/>
          </p:cNvSpPr>
          <p:nvPr>
            <p:ph type="sldNum" sz="quarter" idx="12"/>
          </p:nvPr>
        </p:nvSpPr>
        <p:spPr>
          <a:xfrm>
            <a:off x="7010400" y="6492875"/>
            <a:ext cx="2133600" cy="365125"/>
          </a:xfrm>
        </p:spPr>
        <p:txBody>
          <a:bodyPr/>
          <a:lstStyle/>
          <a:p>
            <a:pPr lvl="0"/>
            <a:fld id="{B6F15528-21DE-4FAA-801E-634DDDAF4B2B}" type="slidenum">
              <a:rPr lang="en-US" noProof="0" smtClean="0"/>
              <a:pPr lvl="0"/>
              <a:t>4</a:t>
            </a:fld>
            <a:endParaRPr lang="en-US" noProof="0"/>
          </a:p>
        </p:txBody>
      </p:sp>
      <p:sp>
        <p:nvSpPr>
          <p:cNvPr id="16" name="Text Placeholder 15"/>
          <p:cNvSpPr>
            <a:spLocks noGrp="1"/>
          </p:cNvSpPr>
          <p:nvPr>
            <p:ph type="body" sz="quarter" idx="14"/>
          </p:nvPr>
        </p:nvSpPr>
        <p:spPr>
          <a:xfrm>
            <a:off x="457200" y="1592942"/>
            <a:ext cx="8229600" cy="388257"/>
          </a:xfrm>
        </p:spPr>
        <p:txBody>
          <a:bodyPr/>
          <a:lstStyle/>
          <a:p>
            <a:r>
              <a:rPr lang="en-US"/>
              <a:t>[Project Title]</a:t>
            </a:r>
            <a:endParaRPr lang="en-US" dirty="0"/>
          </a:p>
        </p:txBody>
      </p:sp>
      <p:sp>
        <p:nvSpPr>
          <p:cNvPr id="12" name="Text Placeholder 11"/>
          <p:cNvSpPr>
            <a:spLocks noGrp="1"/>
          </p:cNvSpPr>
          <p:nvPr>
            <p:ph type="body" sz="quarter" idx="15"/>
          </p:nvPr>
        </p:nvSpPr>
        <p:spPr>
          <a:xfrm>
            <a:off x="6858000" y="838200"/>
            <a:ext cx="1828800" cy="646331"/>
          </a:xfrm>
        </p:spPr>
        <p:txBody>
          <a:bodyPr/>
          <a:lstStyle/>
          <a:p>
            <a:r>
              <a:rPr lang="en-US"/>
              <a:t>[1 of 4]</a:t>
            </a:r>
            <a:endParaRPr lang="en-US" dirty="0"/>
          </a:p>
        </p:txBody>
      </p:sp>
    </p:spTree>
    <p:extLst>
      <p:ext uri="{BB962C8B-B14F-4D97-AF65-F5344CB8AC3E}">
        <p14:creationId xmlns:p14="http://schemas.microsoft.com/office/powerpoint/2010/main" val="79785453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Team [Team Name]</a:t>
            </a:r>
          </a:p>
        </p:txBody>
      </p:sp>
      <p:sp>
        <p:nvSpPr>
          <p:cNvPr id="21507" name="Content Placeholder 2"/>
          <p:cNvSpPr>
            <a:spLocks noGrp="1"/>
          </p:cNvSpPr>
          <p:nvPr>
            <p:ph idx="1"/>
          </p:nvPr>
        </p:nvSpPr>
        <p:spPr>
          <a:xfrm>
            <a:off x="457200" y="1981200"/>
            <a:ext cx="8229600" cy="4497589"/>
          </a:xfrm>
        </p:spPr>
        <p:txBody>
          <a:bodyPr>
            <a:normAutofit fontScale="92500" lnSpcReduction="20000"/>
          </a:bodyPr>
          <a:lstStyle/>
          <a:p>
            <a:r>
              <a:rPr lang="fr-FR" dirty="0"/>
              <a:t>Narration Script</a:t>
            </a:r>
          </a:p>
          <a:p>
            <a:pPr lvl="1"/>
            <a:r>
              <a:rPr lang="en-US" dirty="0"/>
              <a:t>Number of Words Written: [non-negative integer]</a:t>
            </a:r>
          </a:p>
          <a:p>
            <a:pPr lvl="1"/>
            <a:r>
              <a:rPr lang="en-US" dirty="0"/>
              <a:t>% Written: [0% to 100%]</a:t>
            </a:r>
          </a:p>
          <a:p>
            <a:pPr lvl="1"/>
            <a:r>
              <a:rPr lang="en-US" dirty="0"/>
              <a:t>Selected Narrator(s): [Yes or No]</a:t>
            </a:r>
          </a:p>
          <a:p>
            <a:pPr lvl="1"/>
            <a:r>
              <a:rPr lang="en-US" dirty="0"/>
              <a:t>% Recorded: [0% to 100%]</a:t>
            </a:r>
          </a:p>
          <a:p>
            <a:r>
              <a:rPr lang="en-US" dirty="0"/>
              <a:t>Camtasia</a:t>
            </a:r>
          </a:p>
          <a:p>
            <a:pPr lvl="1"/>
            <a:r>
              <a:rPr lang="en-US" dirty="0"/>
              <a:t>Installed: [Yes or No]</a:t>
            </a:r>
          </a:p>
          <a:p>
            <a:pPr lvl="1"/>
            <a:r>
              <a:rPr lang="en-US" dirty="0"/>
              <a:t>Test Drove: [Yes or No]</a:t>
            </a:r>
          </a:p>
          <a:p>
            <a:r>
              <a:rPr lang="en-US" dirty="0"/>
              <a:t>Audio Recording</a:t>
            </a:r>
          </a:p>
          <a:p>
            <a:pPr lvl="1"/>
            <a:r>
              <a:rPr lang="en-US" dirty="0"/>
              <a:t>Microphone</a:t>
            </a:r>
          </a:p>
          <a:p>
            <a:pPr lvl="2"/>
            <a:r>
              <a:rPr lang="en-US" dirty="0"/>
              <a:t>Found Quiet Place to Record: [Yes or No]</a:t>
            </a:r>
          </a:p>
          <a:p>
            <a:pPr lvl="2"/>
            <a:r>
              <a:rPr lang="en-US" dirty="0"/>
              <a:t>Recorded Something: [Yes or No]</a:t>
            </a:r>
          </a:p>
          <a:p>
            <a:pPr lvl="1"/>
            <a:r>
              <a:rPr lang="en-US" dirty="0"/>
              <a:t>Imported Recorded Audio Into Camtasia: [Yes or No]</a:t>
            </a:r>
          </a:p>
        </p:txBody>
      </p:sp>
      <p:sp>
        <p:nvSpPr>
          <p:cNvPr id="7" name="Date Placeholder 6"/>
          <p:cNvSpPr>
            <a:spLocks noGrp="1"/>
          </p:cNvSpPr>
          <p:nvPr>
            <p:ph type="dt" sz="half" idx="10"/>
          </p:nvPr>
        </p:nvSpPr>
        <p:spPr>
          <a:xfrm>
            <a:off x="457200" y="6492875"/>
            <a:ext cx="2133600" cy="365125"/>
          </a:xfrm>
        </p:spPr>
        <p:txBody>
          <a:bodyPr/>
          <a:lstStyle/>
          <a:p>
            <a:pPr lvl="0"/>
            <a:r>
              <a:rPr lang="en-US" noProof="0"/>
              <a:t>The Capstone Experience</a:t>
            </a:r>
          </a:p>
        </p:txBody>
      </p:sp>
      <p:sp>
        <p:nvSpPr>
          <p:cNvPr id="6" name="Footer Placeholder 5"/>
          <p:cNvSpPr>
            <a:spLocks noGrp="1"/>
          </p:cNvSpPr>
          <p:nvPr>
            <p:ph type="ftr" sz="quarter" idx="11"/>
          </p:nvPr>
        </p:nvSpPr>
        <p:spPr>
          <a:xfrm>
            <a:off x="2590800" y="6492875"/>
            <a:ext cx="4419600" cy="365125"/>
          </a:xfrm>
        </p:spPr>
        <p:txBody>
          <a:bodyPr/>
          <a:lstStyle/>
          <a:p>
            <a:pPr lvl="0"/>
            <a:r>
              <a:rPr lang="en-US" noProof="0" dirty="0"/>
              <a:t>Team [Team Name</a:t>
            </a:r>
            <a:r>
              <a:rPr lang="en-US" noProof="0"/>
              <a:t>] Project Video Status Report </a:t>
            </a:r>
            <a:r>
              <a:rPr lang="en-US" noProof="0" dirty="0"/>
              <a:t>Presentation</a:t>
            </a:r>
          </a:p>
        </p:txBody>
      </p:sp>
      <p:sp>
        <p:nvSpPr>
          <p:cNvPr id="5" name="Slide Number Placeholder 4"/>
          <p:cNvSpPr>
            <a:spLocks noGrp="1"/>
          </p:cNvSpPr>
          <p:nvPr>
            <p:ph type="sldNum" sz="quarter" idx="12"/>
          </p:nvPr>
        </p:nvSpPr>
        <p:spPr>
          <a:xfrm>
            <a:off x="7010400" y="6492875"/>
            <a:ext cx="2133600" cy="365125"/>
          </a:xfrm>
        </p:spPr>
        <p:txBody>
          <a:bodyPr/>
          <a:lstStyle/>
          <a:p>
            <a:pPr lvl="0"/>
            <a:fld id="{B6F15528-21DE-4FAA-801E-634DDDAF4B2B}" type="slidenum">
              <a:rPr lang="en-US" noProof="0" smtClean="0"/>
              <a:pPr lvl="0"/>
              <a:t>5</a:t>
            </a:fld>
            <a:endParaRPr lang="en-US" noProof="0"/>
          </a:p>
        </p:txBody>
      </p:sp>
      <p:sp>
        <p:nvSpPr>
          <p:cNvPr id="16" name="Text Placeholder 15"/>
          <p:cNvSpPr>
            <a:spLocks noGrp="1"/>
          </p:cNvSpPr>
          <p:nvPr>
            <p:ph type="body" sz="quarter" idx="14"/>
          </p:nvPr>
        </p:nvSpPr>
        <p:spPr>
          <a:xfrm>
            <a:off x="457200" y="1592942"/>
            <a:ext cx="8229600" cy="388257"/>
          </a:xfrm>
        </p:spPr>
        <p:txBody>
          <a:bodyPr/>
          <a:lstStyle/>
          <a:p>
            <a:r>
              <a:rPr lang="en-US"/>
              <a:t>[Project Title]</a:t>
            </a:r>
            <a:endParaRPr lang="en-US" dirty="0"/>
          </a:p>
        </p:txBody>
      </p:sp>
      <p:sp>
        <p:nvSpPr>
          <p:cNvPr id="12" name="Text Placeholder 11"/>
          <p:cNvSpPr>
            <a:spLocks noGrp="1"/>
          </p:cNvSpPr>
          <p:nvPr>
            <p:ph type="body" sz="quarter" idx="15"/>
          </p:nvPr>
        </p:nvSpPr>
        <p:spPr>
          <a:xfrm>
            <a:off x="6858000" y="838200"/>
            <a:ext cx="1828800" cy="646331"/>
          </a:xfrm>
        </p:spPr>
        <p:txBody>
          <a:bodyPr/>
          <a:lstStyle/>
          <a:p>
            <a:r>
              <a:rPr lang="en-US" dirty="0"/>
              <a:t>[2 of 4]</a:t>
            </a:r>
          </a:p>
        </p:txBody>
      </p:sp>
    </p:spTree>
    <p:extLst>
      <p:ext uri="{BB962C8B-B14F-4D97-AF65-F5344CB8AC3E}">
        <p14:creationId xmlns:p14="http://schemas.microsoft.com/office/powerpoint/2010/main" val="346974653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Team [Team Name]</a:t>
            </a:r>
          </a:p>
        </p:txBody>
      </p:sp>
      <p:sp>
        <p:nvSpPr>
          <p:cNvPr id="21507" name="Content Placeholder 2"/>
          <p:cNvSpPr>
            <a:spLocks noGrp="1"/>
          </p:cNvSpPr>
          <p:nvPr>
            <p:ph idx="1"/>
          </p:nvPr>
        </p:nvSpPr>
        <p:spPr>
          <a:xfrm>
            <a:off x="457200" y="1981200"/>
            <a:ext cx="8229600" cy="4497589"/>
          </a:xfrm>
        </p:spPr>
        <p:txBody>
          <a:bodyPr>
            <a:normAutofit fontScale="92500" lnSpcReduction="20000"/>
          </a:bodyPr>
          <a:lstStyle/>
          <a:p>
            <a:r>
              <a:rPr lang="en-US" dirty="0"/>
              <a:t>Camtasia Screen Recording</a:t>
            </a:r>
          </a:p>
          <a:p>
            <a:pPr lvl="1"/>
            <a:r>
              <a:rPr lang="en-US" dirty="0"/>
              <a:t>Test Drove: [Yes or No]</a:t>
            </a:r>
          </a:p>
          <a:p>
            <a:pPr lvl="1"/>
            <a:r>
              <a:rPr lang="en-US" dirty="0"/>
              <a:t>Number of Minutes Recorded: [non-negative integer]</a:t>
            </a:r>
          </a:p>
          <a:p>
            <a:pPr lvl="1"/>
            <a:r>
              <a:rPr lang="en-US" dirty="0"/>
              <a:t>% Complete: [0% to 100%]</a:t>
            </a:r>
          </a:p>
          <a:p>
            <a:r>
              <a:rPr lang="en-US" dirty="0"/>
              <a:t>Camtasia Editing</a:t>
            </a:r>
          </a:p>
          <a:p>
            <a:pPr lvl="1"/>
            <a:r>
              <a:rPr lang="en-US" dirty="0"/>
              <a:t>Imported Camtasia Screen Recording: [Yes or No]</a:t>
            </a:r>
          </a:p>
          <a:p>
            <a:pPr lvl="1"/>
            <a:r>
              <a:rPr lang="en-US" dirty="0"/>
              <a:t>Imported Narration Audio: [Yes or No]</a:t>
            </a:r>
          </a:p>
          <a:p>
            <a:pPr lvl="1"/>
            <a:r>
              <a:rPr lang="en-US" dirty="0"/>
              <a:t>Imported Music Audio: [Yes or No]</a:t>
            </a:r>
          </a:p>
          <a:p>
            <a:pPr lvl="1"/>
            <a:r>
              <a:rPr lang="en-US" dirty="0"/>
              <a:t>Figured Out Callouts: [Yes or No]</a:t>
            </a:r>
          </a:p>
          <a:p>
            <a:pPr lvl="1"/>
            <a:r>
              <a:rPr lang="en-US" dirty="0"/>
              <a:t>Figured Out Pan/Zoom: [Yes or No]</a:t>
            </a:r>
          </a:p>
          <a:p>
            <a:pPr lvl="1"/>
            <a:r>
              <a:rPr lang="en-US" dirty="0"/>
              <a:t>Produced Test Videos: [Yes or No]</a:t>
            </a:r>
          </a:p>
          <a:p>
            <a:pPr lvl="1"/>
            <a:r>
              <a:rPr lang="en-US" dirty="0"/>
              <a:t>Tested Visibility of Text </a:t>
            </a:r>
            <a:r>
              <a:rPr lang="en-US"/>
              <a:t>on Microsoft Teams: </a:t>
            </a:r>
            <a:r>
              <a:rPr lang="en-US" dirty="0"/>
              <a:t>[Yes or No]</a:t>
            </a:r>
          </a:p>
        </p:txBody>
      </p:sp>
      <p:sp>
        <p:nvSpPr>
          <p:cNvPr id="7" name="Date Placeholder 6"/>
          <p:cNvSpPr>
            <a:spLocks noGrp="1"/>
          </p:cNvSpPr>
          <p:nvPr>
            <p:ph type="dt" sz="half" idx="10"/>
          </p:nvPr>
        </p:nvSpPr>
        <p:spPr>
          <a:xfrm>
            <a:off x="457200" y="6492875"/>
            <a:ext cx="2133600" cy="365125"/>
          </a:xfrm>
        </p:spPr>
        <p:txBody>
          <a:bodyPr/>
          <a:lstStyle/>
          <a:p>
            <a:pPr lvl="0"/>
            <a:r>
              <a:rPr lang="en-US" noProof="0"/>
              <a:t>The Capstone Experience</a:t>
            </a:r>
          </a:p>
        </p:txBody>
      </p:sp>
      <p:sp>
        <p:nvSpPr>
          <p:cNvPr id="6" name="Footer Placeholder 5"/>
          <p:cNvSpPr>
            <a:spLocks noGrp="1"/>
          </p:cNvSpPr>
          <p:nvPr>
            <p:ph type="ftr" sz="quarter" idx="11"/>
          </p:nvPr>
        </p:nvSpPr>
        <p:spPr>
          <a:xfrm>
            <a:off x="2590800" y="6492875"/>
            <a:ext cx="4419600" cy="365125"/>
          </a:xfrm>
        </p:spPr>
        <p:txBody>
          <a:bodyPr/>
          <a:lstStyle/>
          <a:p>
            <a:pPr lvl="0"/>
            <a:r>
              <a:rPr lang="en-US" noProof="0" dirty="0"/>
              <a:t>Team [Team Name</a:t>
            </a:r>
            <a:r>
              <a:rPr lang="en-US" noProof="0"/>
              <a:t>] Project Video Status Report </a:t>
            </a:r>
            <a:r>
              <a:rPr lang="en-US" noProof="0" dirty="0"/>
              <a:t>Presentation</a:t>
            </a:r>
          </a:p>
        </p:txBody>
      </p:sp>
      <p:sp>
        <p:nvSpPr>
          <p:cNvPr id="5" name="Slide Number Placeholder 4"/>
          <p:cNvSpPr>
            <a:spLocks noGrp="1"/>
          </p:cNvSpPr>
          <p:nvPr>
            <p:ph type="sldNum" sz="quarter" idx="12"/>
          </p:nvPr>
        </p:nvSpPr>
        <p:spPr>
          <a:xfrm>
            <a:off x="7010400" y="6492875"/>
            <a:ext cx="2133600" cy="365125"/>
          </a:xfrm>
        </p:spPr>
        <p:txBody>
          <a:bodyPr/>
          <a:lstStyle/>
          <a:p>
            <a:pPr lvl="0"/>
            <a:fld id="{B6F15528-21DE-4FAA-801E-634DDDAF4B2B}" type="slidenum">
              <a:rPr lang="en-US" noProof="0" smtClean="0"/>
              <a:pPr lvl="0"/>
              <a:t>6</a:t>
            </a:fld>
            <a:endParaRPr lang="en-US" noProof="0"/>
          </a:p>
        </p:txBody>
      </p:sp>
      <p:sp>
        <p:nvSpPr>
          <p:cNvPr id="16" name="Text Placeholder 15"/>
          <p:cNvSpPr>
            <a:spLocks noGrp="1"/>
          </p:cNvSpPr>
          <p:nvPr>
            <p:ph type="body" sz="quarter" idx="14"/>
          </p:nvPr>
        </p:nvSpPr>
        <p:spPr>
          <a:xfrm>
            <a:off x="457200" y="1592942"/>
            <a:ext cx="8229600" cy="388257"/>
          </a:xfrm>
        </p:spPr>
        <p:txBody>
          <a:bodyPr/>
          <a:lstStyle/>
          <a:p>
            <a:r>
              <a:rPr lang="en-US"/>
              <a:t>[Project Title]</a:t>
            </a:r>
            <a:endParaRPr lang="en-US" dirty="0"/>
          </a:p>
        </p:txBody>
      </p:sp>
      <p:sp>
        <p:nvSpPr>
          <p:cNvPr id="12" name="Text Placeholder 11"/>
          <p:cNvSpPr>
            <a:spLocks noGrp="1"/>
          </p:cNvSpPr>
          <p:nvPr>
            <p:ph type="body" sz="quarter" idx="15"/>
          </p:nvPr>
        </p:nvSpPr>
        <p:spPr>
          <a:xfrm>
            <a:off x="6858000" y="838200"/>
            <a:ext cx="1828800" cy="646331"/>
          </a:xfrm>
        </p:spPr>
        <p:txBody>
          <a:bodyPr/>
          <a:lstStyle/>
          <a:p>
            <a:r>
              <a:rPr lang="en-US" dirty="0"/>
              <a:t>[3 of 4]</a:t>
            </a:r>
          </a:p>
        </p:txBody>
      </p:sp>
    </p:spTree>
    <p:extLst>
      <p:ext uri="{BB962C8B-B14F-4D97-AF65-F5344CB8AC3E}">
        <p14:creationId xmlns:p14="http://schemas.microsoft.com/office/powerpoint/2010/main" val="25383330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Team [Team Name]</a:t>
            </a:r>
          </a:p>
        </p:txBody>
      </p:sp>
      <p:sp>
        <p:nvSpPr>
          <p:cNvPr id="21507" name="Content Placeholder 2"/>
          <p:cNvSpPr>
            <a:spLocks noGrp="1"/>
          </p:cNvSpPr>
          <p:nvPr>
            <p:ph idx="1"/>
          </p:nvPr>
        </p:nvSpPr>
        <p:spPr>
          <a:xfrm>
            <a:off x="457200" y="1981200"/>
            <a:ext cx="8229600" cy="4497589"/>
          </a:xfrm>
        </p:spPr>
        <p:txBody>
          <a:bodyPr>
            <a:normAutofit/>
          </a:bodyPr>
          <a:lstStyle/>
          <a:p>
            <a:r>
              <a:rPr lang="en-US" dirty="0"/>
              <a:t>Camtasia Production</a:t>
            </a:r>
          </a:p>
          <a:p>
            <a:pPr lvl="1"/>
            <a:r>
              <a:rPr lang="en-US" dirty="0"/>
              <a:t>Produced Test Video: [Yes or No]</a:t>
            </a:r>
          </a:p>
          <a:p>
            <a:pPr lvl="1"/>
            <a:r>
              <a:rPr lang="en-US" dirty="0"/>
              <a:t>Produced Test mp4: [Yes or No]</a:t>
            </a:r>
          </a:p>
          <a:p>
            <a:pPr lvl="1"/>
            <a:r>
              <a:rPr lang="en-US" dirty="0"/>
              <a:t>Tested Visibility in Meeting Space: [Yes or No]</a:t>
            </a:r>
          </a:p>
          <a:p>
            <a:pPr lvl="1"/>
            <a:r>
              <a:rPr lang="en-US" dirty="0"/>
              <a:t>Tested Audibility in </a:t>
            </a:r>
            <a:r>
              <a:rPr lang="en-US"/>
              <a:t>Meeting Space: </a:t>
            </a:r>
            <a:r>
              <a:rPr lang="en-US" dirty="0"/>
              <a:t>[Yes or No]</a:t>
            </a:r>
          </a:p>
        </p:txBody>
      </p:sp>
      <p:sp>
        <p:nvSpPr>
          <p:cNvPr id="7" name="Date Placeholder 6"/>
          <p:cNvSpPr>
            <a:spLocks noGrp="1"/>
          </p:cNvSpPr>
          <p:nvPr>
            <p:ph type="dt" sz="half" idx="10"/>
          </p:nvPr>
        </p:nvSpPr>
        <p:spPr>
          <a:xfrm>
            <a:off x="457200" y="6492875"/>
            <a:ext cx="2133600" cy="365125"/>
          </a:xfrm>
        </p:spPr>
        <p:txBody>
          <a:bodyPr/>
          <a:lstStyle/>
          <a:p>
            <a:pPr lvl="0"/>
            <a:r>
              <a:rPr lang="en-US" noProof="0"/>
              <a:t>The Capstone Experience</a:t>
            </a:r>
          </a:p>
        </p:txBody>
      </p:sp>
      <p:sp>
        <p:nvSpPr>
          <p:cNvPr id="6" name="Footer Placeholder 5"/>
          <p:cNvSpPr>
            <a:spLocks noGrp="1"/>
          </p:cNvSpPr>
          <p:nvPr>
            <p:ph type="ftr" sz="quarter" idx="11"/>
          </p:nvPr>
        </p:nvSpPr>
        <p:spPr>
          <a:xfrm>
            <a:off x="2590800" y="6492875"/>
            <a:ext cx="4419600" cy="365125"/>
          </a:xfrm>
        </p:spPr>
        <p:txBody>
          <a:bodyPr/>
          <a:lstStyle/>
          <a:p>
            <a:pPr lvl="0"/>
            <a:r>
              <a:rPr lang="en-US" noProof="0" dirty="0"/>
              <a:t>Team [Team Name</a:t>
            </a:r>
            <a:r>
              <a:rPr lang="en-US" noProof="0"/>
              <a:t>] Project Video Status Report </a:t>
            </a:r>
            <a:r>
              <a:rPr lang="en-US" noProof="0" dirty="0"/>
              <a:t>Presentation</a:t>
            </a:r>
          </a:p>
        </p:txBody>
      </p:sp>
      <p:sp>
        <p:nvSpPr>
          <p:cNvPr id="5" name="Slide Number Placeholder 4"/>
          <p:cNvSpPr>
            <a:spLocks noGrp="1"/>
          </p:cNvSpPr>
          <p:nvPr>
            <p:ph type="sldNum" sz="quarter" idx="12"/>
          </p:nvPr>
        </p:nvSpPr>
        <p:spPr>
          <a:xfrm>
            <a:off x="7010400" y="6492875"/>
            <a:ext cx="2133600" cy="365125"/>
          </a:xfrm>
        </p:spPr>
        <p:txBody>
          <a:bodyPr/>
          <a:lstStyle/>
          <a:p>
            <a:pPr lvl="0"/>
            <a:fld id="{B6F15528-21DE-4FAA-801E-634DDDAF4B2B}" type="slidenum">
              <a:rPr lang="en-US" noProof="0" smtClean="0"/>
              <a:pPr lvl="0"/>
              <a:t>7</a:t>
            </a:fld>
            <a:endParaRPr lang="en-US" noProof="0"/>
          </a:p>
        </p:txBody>
      </p:sp>
      <p:sp>
        <p:nvSpPr>
          <p:cNvPr id="16" name="Text Placeholder 15"/>
          <p:cNvSpPr>
            <a:spLocks noGrp="1"/>
          </p:cNvSpPr>
          <p:nvPr>
            <p:ph type="body" sz="quarter" idx="14"/>
          </p:nvPr>
        </p:nvSpPr>
        <p:spPr>
          <a:xfrm>
            <a:off x="457200" y="1592942"/>
            <a:ext cx="8229600" cy="388257"/>
          </a:xfrm>
        </p:spPr>
        <p:txBody>
          <a:bodyPr/>
          <a:lstStyle/>
          <a:p>
            <a:r>
              <a:rPr lang="en-US"/>
              <a:t>[Project Title]</a:t>
            </a:r>
            <a:endParaRPr lang="en-US" dirty="0"/>
          </a:p>
        </p:txBody>
      </p:sp>
      <p:sp>
        <p:nvSpPr>
          <p:cNvPr id="12" name="Text Placeholder 11"/>
          <p:cNvSpPr>
            <a:spLocks noGrp="1"/>
          </p:cNvSpPr>
          <p:nvPr>
            <p:ph type="body" sz="quarter" idx="15"/>
          </p:nvPr>
        </p:nvSpPr>
        <p:spPr>
          <a:xfrm>
            <a:off x="6858000" y="838200"/>
            <a:ext cx="1828800" cy="646331"/>
          </a:xfrm>
        </p:spPr>
        <p:txBody>
          <a:bodyPr/>
          <a:lstStyle/>
          <a:p>
            <a:r>
              <a:rPr lang="en-US" dirty="0"/>
              <a:t>[4 of 4]</a:t>
            </a:r>
          </a:p>
        </p:txBody>
      </p:sp>
    </p:spTree>
    <p:extLst>
      <p:ext uri="{BB962C8B-B14F-4D97-AF65-F5344CB8AC3E}">
        <p14:creationId xmlns:p14="http://schemas.microsoft.com/office/powerpoint/2010/main" val="335466868"/>
      </p:ext>
    </p:extLst>
  </p:cSld>
  <p:clrMapOvr>
    <a:masterClrMapping/>
  </p:clrMapOvr>
  <p:transition/>
</p:sld>
</file>

<file path=ppt/theme/theme1.xml><?xml version="1.0" encoding="utf-8"?>
<a:theme xmlns:a="http://schemas.openxmlformats.org/drawingml/2006/main" name="Office Theme">
  <a:themeElements>
    <a:clrScheme name="Capston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8453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2572</TotalTime>
  <Words>1118</Words>
  <Application>Microsoft Office PowerPoint</Application>
  <PresentationFormat>On-screen Show (4:3)</PresentationFormat>
  <Paragraphs>103</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Courier New</vt:lpstr>
      <vt:lpstr>Wingdings</vt:lpstr>
      <vt:lpstr>Office Theme</vt:lpstr>
      <vt:lpstr>Read Me [1 of 2]</vt:lpstr>
      <vt:lpstr>READ ME [2 of 2]</vt:lpstr>
      <vt:lpstr>Project Video Status Report Presentation [Project Title 36pt]</vt:lpstr>
      <vt:lpstr>Team [Team Name]</vt:lpstr>
      <vt:lpstr>Team [Team Name]</vt:lpstr>
      <vt:lpstr>Team [Team Name]</vt:lpstr>
      <vt:lpstr>Team [Team Name]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Here’s the Title</dc:title>
  <dc:creator>Wayne</dc:creator>
  <cp:lastModifiedBy>Wayne Dyksen</cp:lastModifiedBy>
  <cp:revision>272</cp:revision>
  <dcterms:created xsi:type="dcterms:W3CDTF">2006-08-16T00:00:00Z</dcterms:created>
  <dcterms:modified xsi:type="dcterms:W3CDTF">2024-04-04T18:47:01Z</dcterms:modified>
</cp:coreProperties>
</file>